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66"/>
    <a:srgbClr val="FFC000"/>
    <a:srgbClr val="CCECFF"/>
    <a:srgbClr val="99CCFF"/>
    <a:srgbClr val="CCFF99"/>
    <a:srgbClr val="95BACD"/>
    <a:srgbClr val="128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7140" autoAdjust="0"/>
  </p:normalViewPr>
  <p:slideViewPr>
    <p:cSldViewPr snapToGrid="0">
      <p:cViewPr varScale="1">
        <p:scale>
          <a:sx n="85" d="100"/>
          <a:sy n="85" d="100"/>
        </p:scale>
        <p:origin x="-696" y="-96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OS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System </a:t>
            </a:r>
            <a:r>
              <a:rPr lang="en-GB" dirty="0" smtClean="0"/>
              <a:t>Design 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Monolithic has better performance in general</a:t>
            </a:r>
          </a:p>
          <a:p>
            <a:r>
              <a:rPr lang="en-GB" dirty="0" smtClean="0"/>
              <a:t>Microkernels has better modularity and extensibility</a:t>
            </a:r>
          </a:p>
          <a:p>
            <a:pPr lvl="1"/>
            <a:r>
              <a:rPr lang="en-GB" dirty="0" smtClean="0"/>
              <a:t>Price for switching between modes is high</a:t>
            </a:r>
          </a:p>
          <a:p>
            <a:endParaRPr lang="en-GB" dirty="0"/>
          </a:p>
          <a:p>
            <a:r>
              <a:rPr lang="en-GB" dirty="0" smtClean="0"/>
              <a:t>Modern </a:t>
            </a:r>
            <a:r>
              <a:rPr lang="en-GB" dirty="0" err="1" smtClean="0"/>
              <a:t>OSes</a:t>
            </a:r>
            <a:r>
              <a:rPr lang="en-GB" dirty="0" smtClean="0"/>
              <a:t> (most commercial) adopt a hybrid approach</a:t>
            </a:r>
          </a:p>
          <a:p>
            <a:pPr lvl="1"/>
            <a:r>
              <a:rPr lang="en-GB" dirty="0" smtClean="0"/>
              <a:t>The kernel is kept as small as possible</a:t>
            </a:r>
          </a:p>
          <a:p>
            <a:pPr lvl="1"/>
            <a:r>
              <a:rPr lang="en-GB" dirty="0" smtClean="0"/>
              <a:t>But most </a:t>
            </a:r>
            <a:r>
              <a:rPr lang="en-GB" dirty="0"/>
              <a:t>servers are in the privileged kernel </a:t>
            </a:r>
            <a:r>
              <a:rPr lang="en-GB" dirty="0" smtClean="0"/>
              <a:t>space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Windows NT</a:t>
            </a:r>
          </a:p>
          <a:p>
            <a:pPr lvl="1"/>
            <a:r>
              <a:rPr lang="en-GB" dirty="0" smtClean="0"/>
              <a:t>XNU (OS X)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03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Network operating system</a:t>
            </a:r>
          </a:p>
          <a:p>
            <a:pPr lvl="1"/>
            <a:r>
              <a:rPr lang="en-GB" dirty="0" smtClean="0"/>
              <a:t>OS for computer networks</a:t>
            </a:r>
          </a:p>
          <a:p>
            <a:pPr lvl="1"/>
            <a:r>
              <a:rPr lang="en-GB" dirty="0" smtClean="0"/>
              <a:t>Allows and facilitates shared file and hardware access</a:t>
            </a:r>
          </a:p>
          <a:p>
            <a:pPr lvl="1"/>
            <a:r>
              <a:rPr lang="en-GB" dirty="0" smtClean="0"/>
              <a:t>For a local area network (commonly seen in an organization)</a:t>
            </a:r>
          </a:p>
          <a:p>
            <a:pPr lvl="1"/>
            <a:r>
              <a:rPr lang="en-GB" dirty="0" smtClean="0"/>
              <a:t>More features than the single computer OS: more communication</a:t>
            </a:r>
          </a:p>
          <a:p>
            <a:pPr lvl="1"/>
            <a:r>
              <a:rPr lang="en-GB" dirty="0" smtClean="0"/>
              <a:t>Routers OS (Cisco IOS)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Peer-to-peer</a:t>
            </a:r>
          </a:p>
          <a:p>
            <a:pPr lvl="2"/>
            <a:r>
              <a:rPr lang="en-GB" dirty="0" smtClean="0"/>
              <a:t>Master and slave network</a:t>
            </a:r>
          </a:p>
          <a:p>
            <a:pPr lvl="2"/>
            <a:r>
              <a:rPr lang="en-GB" dirty="0" smtClean="0"/>
              <a:t>Structure </a:t>
            </a:r>
            <a:r>
              <a:rPr lang="en-GB" dirty="0" smtClean="0"/>
              <a:t>depends </a:t>
            </a:r>
            <a:r>
              <a:rPr lang="en-GB" dirty="0" smtClean="0"/>
              <a:t>on the topology of the network</a:t>
            </a:r>
            <a:endParaRPr lang="en-GB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27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Distributed Operating Systems</a:t>
            </a:r>
          </a:p>
          <a:p>
            <a:pPr lvl="1"/>
            <a:r>
              <a:rPr lang="en-GB" dirty="0" smtClean="0"/>
              <a:t>Each node carries a “</a:t>
            </a:r>
            <a:r>
              <a:rPr lang="en-US" dirty="0" err="1"/>
              <a:t>Horcrux</a:t>
            </a:r>
            <a:r>
              <a:rPr lang="en-US" dirty="0"/>
              <a:t> </a:t>
            </a:r>
            <a:r>
              <a:rPr lang="en-GB" dirty="0" smtClean="0"/>
              <a:t>” – microkernel plus service components that coordinates with other nodes</a:t>
            </a:r>
          </a:p>
          <a:p>
            <a:pPr lvl="1"/>
            <a:r>
              <a:rPr lang="en-GB" dirty="0" smtClean="0"/>
              <a:t>Work collectively to fulfil all functions of an OS</a:t>
            </a:r>
          </a:p>
          <a:p>
            <a:pPr lvl="1"/>
            <a:r>
              <a:rPr lang="en-GB" dirty="0" smtClean="0"/>
              <a:t>Single node has full access to all system resources</a:t>
            </a:r>
          </a:p>
          <a:p>
            <a:pPr lvl="2"/>
            <a:r>
              <a:rPr lang="en-GB" dirty="0" smtClean="0"/>
              <a:t>Complicated scheduling and parallelism</a:t>
            </a:r>
          </a:p>
          <a:p>
            <a:pPr lvl="2"/>
            <a:r>
              <a:rPr lang="en-GB" dirty="0" smtClean="0"/>
              <a:t>User may not be aware of which specific node is executing the program or where the physical location of the file is – all automatically handled by the OS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02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RTOS</a:t>
            </a:r>
          </a:p>
          <a:p>
            <a:pPr lvl="1"/>
            <a:r>
              <a:rPr lang="en-GB" dirty="0" smtClean="0"/>
              <a:t>Real-time operating system dedicated to meet timing </a:t>
            </a:r>
            <a:r>
              <a:rPr lang="en-GB" dirty="0" smtClean="0"/>
              <a:t>constraints</a:t>
            </a:r>
            <a:endParaRPr lang="en-GB" dirty="0" smtClean="0"/>
          </a:p>
          <a:p>
            <a:pPr lvl="1"/>
            <a:r>
              <a:rPr lang="en-GB" dirty="0" smtClean="0"/>
              <a:t>Two types: hard real-time (ensures the critical task to be completed on time) and soft real-time (if deadline </a:t>
            </a:r>
            <a:r>
              <a:rPr lang="en-GB" dirty="0" smtClean="0"/>
              <a:t>is not </a:t>
            </a:r>
            <a:r>
              <a:rPr lang="en-GB" dirty="0" smtClean="0"/>
              <a:t>met, </a:t>
            </a:r>
            <a:r>
              <a:rPr lang="en-GB" dirty="0" smtClean="0"/>
              <a:t>it is still </a:t>
            </a:r>
            <a:r>
              <a:rPr lang="en-GB" dirty="0" smtClean="0"/>
              <a:t>worth finishing the task)</a:t>
            </a:r>
          </a:p>
          <a:p>
            <a:pPr lvl="1"/>
            <a:r>
              <a:rPr lang="en-GB" dirty="0" smtClean="0"/>
              <a:t>Industrial applications: robots, aircraft control …</a:t>
            </a:r>
          </a:p>
          <a:p>
            <a:pPr lvl="1"/>
            <a:r>
              <a:rPr lang="en-GB" dirty="0" smtClean="0"/>
              <a:t>Key design requirements: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Predictability and </a:t>
            </a:r>
            <a:r>
              <a:rPr lang="en-GB" dirty="0" smtClean="0">
                <a:solidFill>
                  <a:srgbClr val="FF0000"/>
                </a:solidFill>
              </a:rPr>
              <a:t>determinism</a:t>
            </a:r>
            <a:endParaRPr lang="en-US" dirty="0" smtClean="0"/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Speed is practically important. Usually achieved by simplified OS design and sometimes traded off for predictability and determinism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Responsiveness and user control: do the right thing fast enough and priorities can be dynamically adjusted by users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Fail-safety:  sometimes simply shutting down everything may not be a good option</a:t>
            </a:r>
          </a:p>
          <a:p>
            <a:pPr lvl="4">
              <a:buFont typeface="Wingdings" panose="05000000000000000000" pitchFamily="2" charset="2"/>
              <a:buChar char="§"/>
            </a:pPr>
            <a:r>
              <a:rPr lang="en-GB" dirty="0" smtClean="0"/>
              <a:t>Demands advanced scheduling and memory allocation</a:t>
            </a:r>
          </a:p>
          <a:p>
            <a:pPr lvl="5"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58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048210"/>
            <a:ext cx="11155753" cy="5305961"/>
          </a:xfrm>
        </p:spPr>
        <p:txBody>
          <a:bodyPr/>
          <a:lstStyle/>
          <a:p>
            <a:r>
              <a:rPr lang="en-GB" dirty="0" smtClean="0"/>
              <a:t>RTOS and EOS are not exactly the same thing, but most </a:t>
            </a:r>
            <a:r>
              <a:rPr lang="en-GB" dirty="0" err="1" smtClean="0"/>
              <a:t>EOSes</a:t>
            </a:r>
            <a:r>
              <a:rPr lang="en-GB" dirty="0" smtClean="0"/>
              <a:t> are </a:t>
            </a:r>
            <a:r>
              <a:rPr lang="en-GB" dirty="0" err="1" smtClean="0"/>
              <a:t>RTOSes</a:t>
            </a:r>
            <a:r>
              <a:rPr lang="en-GB" dirty="0" smtClean="0"/>
              <a:t>, and aim at meeting the same timing </a:t>
            </a:r>
            <a:r>
              <a:rPr lang="en-GB" dirty="0" smtClean="0"/>
              <a:t>constraints</a:t>
            </a:r>
            <a:r>
              <a:rPr lang="en-GB" dirty="0" smtClean="0"/>
              <a:t>, </a:t>
            </a:r>
            <a:r>
              <a:rPr lang="en-GB" dirty="0" smtClean="0"/>
              <a:t>therefore the terms are used interchangeably in this course</a:t>
            </a:r>
            <a:endParaRPr lang="en-GB" dirty="0" smtClean="0"/>
          </a:p>
          <a:p>
            <a:r>
              <a:rPr lang="en-GB" dirty="0" smtClean="0"/>
              <a:t>Predictability and determinism again</a:t>
            </a:r>
          </a:p>
          <a:p>
            <a:pPr lvl="1"/>
            <a:r>
              <a:rPr lang="en-GB" dirty="0" smtClean="0"/>
              <a:t>Major scheduling algorithms based on predicting the upper bound of the execution time</a:t>
            </a:r>
          </a:p>
          <a:p>
            <a:pPr lvl="1"/>
            <a:r>
              <a:rPr lang="en-GB" dirty="0" smtClean="0"/>
              <a:t>Interrupts</a:t>
            </a:r>
          </a:p>
          <a:p>
            <a:r>
              <a:rPr lang="en-GB" dirty="0" smtClean="0"/>
              <a:t>“Real-Time”</a:t>
            </a:r>
          </a:p>
          <a:p>
            <a:pPr lvl="1"/>
            <a:r>
              <a:rPr lang="en-GB" dirty="0" smtClean="0"/>
              <a:t>Unified understanding of the deadline</a:t>
            </a:r>
            <a:endParaRPr lang="en-US" dirty="0" smtClean="0"/>
          </a:p>
          <a:p>
            <a:pPr lvl="1"/>
            <a:r>
              <a:rPr lang="en-GB" dirty="0" smtClean="0"/>
              <a:t>Precise time services: TAI, UTC</a:t>
            </a:r>
          </a:p>
          <a:p>
            <a:r>
              <a:rPr lang="en-GB" dirty="0" smtClean="0"/>
              <a:t>Fast, everything sits on the real-time kernel, even device driver</a:t>
            </a:r>
          </a:p>
          <a:p>
            <a:r>
              <a:rPr lang="en-GB" dirty="0" smtClean="0"/>
              <a:t>What might not be important?</a:t>
            </a:r>
          </a:p>
          <a:p>
            <a:pPr lvl="1"/>
            <a:r>
              <a:rPr lang="en-GB" dirty="0" smtClean="0"/>
              <a:t>GUI? </a:t>
            </a:r>
          </a:p>
          <a:p>
            <a:pPr lvl="1"/>
            <a:r>
              <a:rPr lang="en-GB" dirty="0" smtClean="0"/>
              <a:t>Security? Depends on the application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Embedded Operating </a:t>
            </a:r>
            <a:r>
              <a:rPr lang="en-GB" dirty="0" smtClean="0"/>
              <a:t>System (EOS)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71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103971"/>
            <a:ext cx="11155753" cy="5140712"/>
          </a:xfrm>
        </p:spPr>
        <p:txBody>
          <a:bodyPr/>
          <a:lstStyle/>
          <a:p>
            <a:r>
              <a:rPr lang="en-GB" dirty="0" smtClean="0"/>
              <a:t>Super-Loop is straightforward to implement and fits the computational model of ES</a:t>
            </a:r>
          </a:p>
          <a:p>
            <a:pPr lvl="1"/>
            <a:r>
              <a:rPr lang="en-GB" dirty="0" smtClean="0"/>
              <a:t>Execute each function of an application in a fixed order inside one big infinite loop</a:t>
            </a:r>
          </a:p>
          <a:p>
            <a:pPr lvl="1"/>
            <a:r>
              <a:rPr lang="en-GB" dirty="0" smtClean="0"/>
              <a:t>Interrupt Service Routines (ISR’s) are used for critical parts of the application</a:t>
            </a:r>
            <a:endParaRPr lang="en-GB" dirty="0" smtClean="0"/>
          </a:p>
          <a:p>
            <a:pPr lvl="1"/>
            <a:r>
              <a:rPr lang="en-GB" dirty="0" smtClean="0"/>
              <a:t>Needs </a:t>
            </a:r>
            <a:r>
              <a:rPr lang="en-GB" dirty="0" smtClean="0"/>
              <a:t>to keep the synchronization between ISRs</a:t>
            </a:r>
          </a:p>
          <a:p>
            <a:pPr lvl="1"/>
            <a:r>
              <a:rPr lang="en-GB" dirty="0" smtClean="0"/>
              <a:t>Poor predictability (nested ISRs) and extensibility</a:t>
            </a:r>
          </a:p>
          <a:p>
            <a:pPr lvl="1"/>
            <a:r>
              <a:rPr lang="en-GB" dirty="0" smtClean="0"/>
              <a:t>Can result in lengthy ISR</a:t>
            </a:r>
            <a:r>
              <a:rPr lang="en-GB" dirty="0"/>
              <a:t> </a:t>
            </a:r>
            <a:r>
              <a:rPr lang="en-GB" dirty="0" smtClean="0"/>
              <a:t>execution</a:t>
            </a:r>
            <a:endParaRPr lang="en-GB" dirty="0"/>
          </a:p>
          <a:p>
            <a:pPr lvl="1"/>
            <a:r>
              <a:rPr lang="en-GB" dirty="0" smtClean="0"/>
              <a:t>Change </a:t>
            </a:r>
            <a:r>
              <a:rPr lang="en-GB" dirty="0" smtClean="0"/>
              <a:t>of the ISR or the Super-Loop ripple through </a:t>
            </a:r>
            <a:r>
              <a:rPr lang="en-GB" dirty="0" smtClean="0"/>
              <a:t>the entire </a:t>
            </a:r>
            <a:r>
              <a:rPr lang="en-GB" dirty="0" smtClean="0"/>
              <a:t>system</a:t>
            </a:r>
          </a:p>
          <a:p>
            <a:r>
              <a:rPr lang="en-GB" dirty="0" smtClean="0"/>
              <a:t>RTOS: all computation requests are encapsulated into tasks and scheduled based on the demand</a:t>
            </a:r>
          </a:p>
          <a:p>
            <a:pPr lvl="1"/>
            <a:r>
              <a:rPr lang="en-GB" dirty="0" smtClean="0"/>
              <a:t>Better program flow and event response</a:t>
            </a:r>
          </a:p>
          <a:p>
            <a:pPr lvl="1"/>
            <a:r>
              <a:rPr lang="en-GB" dirty="0" smtClean="0"/>
              <a:t>(Illusionary) multitasking</a:t>
            </a:r>
          </a:p>
          <a:p>
            <a:pPr lvl="1"/>
            <a:r>
              <a:rPr lang="en-GB" dirty="0" smtClean="0"/>
              <a:t>Concise ISRs thus deterministic</a:t>
            </a:r>
          </a:p>
          <a:p>
            <a:pPr lvl="1"/>
            <a:r>
              <a:rPr lang="en-GB" dirty="0" smtClean="0"/>
              <a:t>Better communication</a:t>
            </a:r>
          </a:p>
          <a:p>
            <a:pPr lvl="1"/>
            <a:r>
              <a:rPr lang="en-GB" dirty="0" smtClean="0"/>
              <a:t>Better resource management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RTOS on Embedded System vs. Super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26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40000"/>
            <a:ext cx="6811351" cy="4680000"/>
          </a:xfrm>
        </p:spPr>
        <p:txBody>
          <a:bodyPr/>
          <a:lstStyle/>
          <a:p>
            <a:r>
              <a:rPr lang="en-GB" dirty="0" smtClean="0"/>
              <a:t>Keil RTX</a:t>
            </a:r>
          </a:p>
          <a:p>
            <a:pPr lvl="1"/>
            <a:r>
              <a:rPr lang="en-GB" dirty="0" smtClean="0"/>
              <a:t>Support ARM Cortex-M cores</a:t>
            </a:r>
          </a:p>
          <a:p>
            <a:pPr lvl="1"/>
            <a:r>
              <a:rPr lang="en-GB" dirty="0" smtClean="0"/>
              <a:t>Well-rounded RTOS for </a:t>
            </a:r>
            <a:r>
              <a:rPr lang="en-GB" dirty="0" smtClean="0"/>
              <a:t>embedded systems</a:t>
            </a:r>
            <a:endParaRPr lang="en-GB" dirty="0" smtClean="0"/>
          </a:p>
          <a:p>
            <a:pPr lvl="1"/>
            <a:r>
              <a:rPr lang="en-GB" dirty="0" smtClean="0"/>
              <a:t>Scheduler/ </a:t>
            </a:r>
            <a:r>
              <a:rPr lang="en-GB" dirty="0" err="1" smtClean="0"/>
              <a:t>Mutex</a:t>
            </a:r>
            <a:r>
              <a:rPr lang="en-GB" dirty="0" smtClean="0"/>
              <a:t>/ Event/ Semaphore/ Mailbox…</a:t>
            </a:r>
          </a:p>
          <a:p>
            <a:pPr marL="538162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CMSIS-RTOS API</a:t>
            </a:r>
          </a:p>
          <a:p>
            <a:pPr lvl="1"/>
            <a:r>
              <a:rPr lang="en-GB" dirty="0" smtClean="0"/>
              <a:t>Generic RTOS interface</a:t>
            </a:r>
          </a:p>
          <a:p>
            <a:pPr lvl="1"/>
            <a:r>
              <a:rPr lang="en-GB" dirty="0" smtClean="0"/>
              <a:t>CMSIS RTOS for </a:t>
            </a:r>
            <a:r>
              <a:rPr lang="en-GB" dirty="0" smtClean="0"/>
              <a:t>STMicroelectronics boards is </a:t>
            </a:r>
            <a:r>
              <a:rPr lang="en-GB" dirty="0" smtClean="0"/>
              <a:t>based on Keil RTX</a:t>
            </a:r>
          </a:p>
          <a:p>
            <a:pPr lvl="1"/>
            <a:r>
              <a:rPr lang="en-GB" dirty="0" smtClean="0"/>
              <a:t>Utilise some Cortex-M instructions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C:\Users\rangua01\Desktop\rtxmain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67" y="826418"/>
            <a:ext cx="47625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13295" y="2855243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RTX Structure</a:t>
            </a:r>
            <a:endParaRPr lang="en-US" sz="1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RTOS for </a:t>
            </a:r>
            <a:r>
              <a:rPr lang="en-GB" dirty="0"/>
              <a:t>t</a:t>
            </a:r>
            <a:r>
              <a:rPr lang="en-GB" dirty="0" smtClean="0"/>
              <a:t>his </a:t>
            </a:r>
            <a:r>
              <a:rPr lang="en-GB" dirty="0" smtClean="0"/>
              <a:t>Course</a:t>
            </a:r>
            <a:endParaRPr lang="en-US" dirty="0"/>
          </a:p>
        </p:txBody>
      </p:sp>
      <p:pic>
        <p:nvPicPr>
          <p:cNvPr id="1027" name="Picture 3" descr="C:\Users\rangua01\Desktop\API_Struc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59" y="3461038"/>
            <a:ext cx="3388315" cy="23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13294" y="5802056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CMSIS-RTOS API Structure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19203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Processes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Course overview</a:t>
            </a:r>
          </a:p>
          <a:p>
            <a:r>
              <a:rPr lang="en-GB" dirty="0" smtClean="0"/>
              <a:t>Brief </a:t>
            </a:r>
            <a:r>
              <a:rPr lang="en-GB" dirty="0" smtClean="0"/>
              <a:t>historical background of </a:t>
            </a:r>
            <a:r>
              <a:rPr lang="en-GB" dirty="0" smtClean="0"/>
              <a:t>computers and OS</a:t>
            </a:r>
          </a:p>
          <a:p>
            <a:r>
              <a:rPr lang="en-GB" dirty="0" smtClean="0"/>
              <a:t>Why OS?</a:t>
            </a:r>
          </a:p>
          <a:p>
            <a:pPr lvl="1"/>
            <a:r>
              <a:rPr lang="en-GB" dirty="0" smtClean="0"/>
              <a:t>Abstraction</a:t>
            </a:r>
          </a:p>
          <a:p>
            <a:pPr lvl="1"/>
            <a:r>
              <a:rPr lang="en-GB" dirty="0" smtClean="0"/>
              <a:t>Resource manager</a:t>
            </a:r>
          </a:p>
          <a:p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49463" y="974778"/>
            <a:ext cx="5173296" cy="5225495"/>
          </a:xfrm>
        </p:spPr>
        <p:txBody>
          <a:bodyPr/>
          <a:lstStyle/>
          <a:p>
            <a:r>
              <a:rPr lang="en-GB" dirty="0" smtClean="0"/>
              <a:t>Processes management</a:t>
            </a:r>
          </a:p>
          <a:p>
            <a:pPr lvl="1"/>
            <a:r>
              <a:rPr lang="en-GB" dirty="0" smtClean="0"/>
              <a:t>How to run a program?</a:t>
            </a:r>
          </a:p>
          <a:p>
            <a:pPr lvl="1"/>
            <a:r>
              <a:rPr lang="en-GB" dirty="0" smtClean="0"/>
              <a:t>How to allocate resources?</a:t>
            </a:r>
          </a:p>
          <a:p>
            <a:r>
              <a:rPr lang="en-GB" dirty="0" smtClean="0"/>
              <a:t>Memory management</a:t>
            </a:r>
          </a:p>
          <a:p>
            <a:pPr lvl="1"/>
            <a:r>
              <a:rPr lang="en-GB" dirty="0" smtClean="0"/>
              <a:t>Memory allocation</a:t>
            </a:r>
          </a:p>
          <a:p>
            <a:pPr lvl="1"/>
            <a:r>
              <a:rPr lang="en-GB" dirty="0" smtClean="0"/>
              <a:t>Protection</a:t>
            </a:r>
          </a:p>
          <a:p>
            <a:pPr lvl="1"/>
            <a:r>
              <a:rPr lang="en-GB" dirty="0" smtClean="0"/>
              <a:t>Virtual memory</a:t>
            </a:r>
          </a:p>
          <a:p>
            <a:r>
              <a:rPr lang="en-GB" dirty="0" smtClean="0"/>
              <a:t>File systems</a:t>
            </a:r>
          </a:p>
          <a:p>
            <a:pPr lvl="1"/>
            <a:r>
              <a:rPr lang="en-GB" dirty="0" smtClean="0"/>
              <a:t>Secondary storage</a:t>
            </a:r>
          </a:p>
          <a:p>
            <a:r>
              <a:rPr lang="en-GB" dirty="0" smtClean="0"/>
              <a:t>I/O</a:t>
            </a:r>
          </a:p>
          <a:p>
            <a:pPr lvl="1"/>
            <a:r>
              <a:rPr lang="en-GB" dirty="0" smtClean="0"/>
              <a:t>Device Drivers</a:t>
            </a:r>
          </a:p>
          <a:p>
            <a:r>
              <a:rPr lang="en-GB" dirty="0" smtClean="0"/>
              <a:t>Network</a:t>
            </a:r>
          </a:p>
          <a:p>
            <a:r>
              <a:rPr lang="en-GB" dirty="0" smtClean="0"/>
              <a:t>Security</a:t>
            </a:r>
          </a:p>
          <a:p>
            <a:r>
              <a:rPr lang="en-GB" dirty="0" smtClean="0"/>
              <a:t>GUI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deals with various kind of activities – </a:t>
            </a:r>
            <a:r>
              <a:rPr lang="en-GB" dirty="0" smtClean="0"/>
              <a:t>processes</a:t>
            </a:r>
            <a:endParaRPr lang="en-GB" dirty="0" smtClean="0"/>
          </a:p>
          <a:p>
            <a:pPr lvl="1"/>
            <a:r>
              <a:rPr lang="en-GB" dirty="0" smtClean="0"/>
              <a:t>User applications and system applications</a:t>
            </a:r>
          </a:p>
          <a:p>
            <a:pPr lvl="1"/>
            <a:r>
              <a:rPr lang="en-GB" dirty="0" smtClean="0"/>
              <a:t>Abstracted as process - all the execution context</a:t>
            </a:r>
          </a:p>
          <a:p>
            <a:pPr lvl="1"/>
            <a:r>
              <a:rPr lang="en-GB" dirty="0" smtClean="0"/>
              <a:t>An instance of a running program – possible to have multiple processes running the same program at the same time</a:t>
            </a:r>
          </a:p>
          <a:p>
            <a:pPr lvl="1"/>
            <a:r>
              <a:rPr lang="en-GB" dirty="0" smtClean="0"/>
              <a:t>Independent memory space</a:t>
            </a:r>
          </a:p>
          <a:p>
            <a:pPr lvl="1"/>
            <a:r>
              <a:rPr lang="en-GB" dirty="0" smtClean="0"/>
              <a:t>Creation and destruction</a:t>
            </a:r>
          </a:p>
          <a:p>
            <a:pPr lvl="1"/>
            <a:r>
              <a:rPr lang="en-GB" dirty="0" smtClean="0"/>
              <a:t>Schedule</a:t>
            </a:r>
          </a:p>
          <a:p>
            <a:pPr lvl="1"/>
            <a:r>
              <a:rPr lang="en-GB" dirty="0" smtClean="0"/>
              <a:t>Communication</a:t>
            </a:r>
          </a:p>
          <a:p>
            <a:pPr lvl="1"/>
            <a:r>
              <a:rPr lang="en-GB" dirty="0" smtClean="0"/>
              <a:t>Concurrency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2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How to organize processes’ memory</a:t>
            </a:r>
          </a:p>
          <a:p>
            <a:pPr lvl="1"/>
            <a:r>
              <a:rPr lang="en-GB" dirty="0" smtClean="0"/>
              <a:t>Programs are stored in the memory</a:t>
            </a:r>
          </a:p>
          <a:p>
            <a:pPr lvl="1"/>
            <a:r>
              <a:rPr lang="en-GB" dirty="0" smtClean="0"/>
              <a:t>Data as well</a:t>
            </a:r>
          </a:p>
          <a:p>
            <a:pPr lvl="1"/>
            <a:r>
              <a:rPr lang="en-GB" dirty="0" smtClean="0"/>
              <a:t>Multiprogramming </a:t>
            </a:r>
            <a:r>
              <a:rPr lang="en-GB" dirty="0" smtClean="0"/>
              <a:t>support</a:t>
            </a:r>
            <a:endParaRPr lang="en-GB" dirty="0" smtClean="0"/>
          </a:p>
          <a:p>
            <a:pPr lvl="1"/>
            <a:r>
              <a:rPr lang="en-GB" dirty="0" smtClean="0"/>
              <a:t>Sharing data between processes</a:t>
            </a:r>
          </a:p>
          <a:p>
            <a:pPr lvl="1"/>
            <a:r>
              <a:rPr lang="en-GB" dirty="0" smtClean="0"/>
              <a:t>Pages</a:t>
            </a:r>
          </a:p>
          <a:p>
            <a:pPr lvl="1"/>
            <a:r>
              <a:rPr lang="en-GB" dirty="0" smtClean="0"/>
              <a:t>Virtual memory – use the secondary memory, RAM as a cache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6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File – an abstraction of a bulk of information</a:t>
            </a:r>
          </a:p>
          <a:p>
            <a:pPr lvl="1"/>
            <a:r>
              <a:rPr lang="en-GB" dirty="0" smtClean="0"/>
              <a:t>Secondary storage</a:t>
            </a:r>
          </a:p>
          <a:p>
            <a:pPr lvl="1"/>
            <a:r>
              <a:rPr lang="en-GB" dirty="0" smtClean="0"/>
              <a:t>Standard operations such as create, delete, copy and paste</a:t>
            </a:r>
          </a:p>
          <a:p>
            <a:pPr lvl="1"/>
            <a:r>
              <a:rPr lang="en-GB" dirty="0" smtClean="0"/>
              <a:t>Advanced, searching, backup and so on</a:t>
            </a:r>
          </a:p>
          <a:p>
            <a:endParaRPr lang="en-GB" dirty="0" smtClean="0"/>
          </a:p>
          <a:p>
            <a:r>
              <a:rPr lang="en-GB" dirty="0" smtClean="0"/>
              <a:t>I/O</a:t>
            </a:r>
          </a:p>
          <a:p>
            <a:pPr lvl="1"/>
            <a:r>
              <a:rPr lang="en-GB" dirty="0" smtClean="0"/>
              <a:t>Requires </a:t>
            </a:r>
            <a:r>
              <a:rPr lang="en-GB" dirty="0" smtClean="0"/>
              <a:t>device-specific knowledge</a:t>
            </a:r>
          </a:p>
          <a:p>
            <a:pPr lvl="1"/>
            <a:r>
              <a:rPr lang="en-GB" dirty="0" smtClean="0"/>
              <a:t>Device drivers and standard interface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Files and I/O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715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Different components interact with each other</a:t>
            </a:r>
          </a:p>
          <a:p>
            <a:r>
              <a:rPr lang="en-GB" dirty="0" smtClean="0"/>
              <a:t>Organizing </a:t>
            </a:r>
            <a:r>
              <a:rPr lang="en-GB" dirty="0" smtClean="0"/>
              <a:t>all </a:t>
            </a:r>
            <a:r>
              <a:rPr lang="en-GB" dirty="0" smtClean="0"/>
              <a:t>OS components </a:t>
            </a:r>
            <a:r>
              <a:rPr lang="en-GB" dirty="0"/>
              <a:t>is not </a:t>
            </a:r>
            <a:r>
              <a:rPr lang="en-GB" dirty="0" smtClean="0"/>
              <a:t>straightforward </a:t>
            </a:r>
            <a:endParaRPr lang="en-GB" dirty="0" smtClean="0"/>
          </a:p>
          <a:p>
            <a:r>
              <a:rPr lang="en-GB" dirty="0" smtClean="0"/>
              <a:t>A</a:t>
            </a:r>
            <a:r>
              <a:rPr lang="en-US" dirty="0" smtClean="0"/>
              <a:t> challenging software engineering problem</a:t>
            </a:r>
          </a:p>
          <a:p>
            <a:pPr lvl="1"/>
            <a:r>
              <a:rPr lang="en-GB" dirty="0" smtClean="0"/>
              <a:t>Reliability</a:t>
            </a:r>
          </a:p>
          <a:p>
            <a:pPr lvl="1"/>
            <a:r>
              <a:rPr lang="en-GB" dirty="0" smtClean="0"/>
              <a:t>Backwards compatibility</a:t>
            </a:r>
          </a:p>
          <a:p>
            <a:pPr lvl="1"/>
            <a:r>
              <a:rPr lang="en-GB" dirty="0" smtClean="0"/>
              <a:t>Extensibility</a:t>
            </a:r>
          </a:p>
          <a:p>
            <a:pPr lvl="1"/>
            <a:r>
              <a:rPr lang="en-GB" dirty="0" smtClean="0"/>
              <a:t>Portability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1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40000"/>
            <a:ext cx="5734769" cy="4680000"/>
          </a:xfrm>
        </p:spPr>
        <p:txBody>
          <a:bodyPr/>
          <a:lstStyle/>
          <a:p>
            <a:r>
              <a:rPr lang="en-GB" dirty="0" smtClean="0"/>
              <a:t>Traditional OS structure</a:t>
            </a:r>
          </a:p>
          <a:p>
            <a:pPr lvl="1"/>
            <a:r>
              <a:rPr lang="en-GB" dirty="0" smtClean="0"/>
              <a:t>Single program includes all kernel code and offers all OS services</a:t>
            </a:r>
          </a:p>
          <a:p>
            <a:pPr lvl="1"/>
            <a:r>
              <a:rPr lang="en-GB" dirty="0" smtClean="0"/>
              <a:t>System calls</a:t>
            </a:r>
          </a:p>
          <a:p>
            <a:pPr lvl="1"/>
            <a:r>
              <a:rPr lang="en-GB" dirty="0" smtClean="0"/>
              <a:t>Fast and efficient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Less portable and difficult to maintain</a:t>
            </a:r>
          </a:p>
          <a:p>
            <a:pPr lvl="1"/>
            <a:r>
              <a:rPr lang="en-GB" dirty="0" smtClean="0"/>
              <a:t>Minor bugs can crash the entire system!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Unix and Unix-like </a:t>
            </a:r>
            <a:r>
              <a:rPr lang="en-GB" dirty="0" err="1" smtClean="0"/>
              <a:t>OSes</a:t>
            </a:r>
            <a:endParaRPr lang="en-GB" dirty="0" smtClean="0"/>
          </a:p>
          <a:p>
            <a:pPr lvl="1"/>
            <a:r>
              <a:rPr lang="en-GB" dirty="0" smtClean="0"/>
              <a:t>Linux with loadable modules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Monolithic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71" y="1616240"/>
            <a:ext cx="5781943" cy="396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47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5574349" cy="4680000"/>
          </a:xfrm>
        </p:spPr>
        <p:txBody>
          <a:bodyPr/>
          <a:lstStyle/>
          <a:p>
            <a:r>
              <a:rPr lang="en-GB" dirty="0" smtClean="0"/>
              <a:t>Minimal Kernel</a:t>
            </a:r>
          </a:p>
          <a:p>
            <a:pPr lvl="1"/>
            <a:r>
              <a:rPr lang="en-GB" dirty="0" smtClean="0"/>
              <a:t>Kernel design is simplified (privilege modes only)</a:t>
            </a:r>
          </a:p>
          <a:p>
            <a:pPr lvl="1"/>
            <a:r>
              <a:rPr lang="en-GB" dirty="0" smtClean="0"/>
              <a:t>User-space servers (may be privileged but usually unprivileged)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Rapid development, unit testing, easy maintenance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Huge memory footprint</a:t>
            </a:r>
          </a:p>
          <a:p>
            <a:pPr lvl="1"/>
            <a:r>
              <a:rPr lang="en-GB" dirty="0" smtClean="0"/>
              <a:t>Frequent context switching and inter-process communication</a:t>
            </a:r>
          </a:p>
          <a:p>
            <a:pPr lvl="1"/>
            <a:r>
              <a:rPr lang="en-GB" dirty="0" smtClean="0"/>
              <a:t>Not easy to implement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Microkernel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809" y="1557789"/>
            <a:ext cx="6076615" cy="399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792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6E82D6-7FB8-4D99-A7B6-3C5BB1D894B9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f2ad5090-61a8-4b8c-ab70-68f4ff4d1933"/>
    <ds:schemaRef ds:uri="http://purl.org/dc/terms/"/>
    <ds:schemaRef ds:uri="http://schemas.microsoft.com/sharepoint/v3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2077</TotalTime>
  <Words>865</Words>
  <Application>Microsoft Office PowerPoint</Application>
  <PresentationFormat>Custom</PresentationFormat>
  <Paragraphs>163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 PPT Template 2014 Public</vt:lpstr>
      <vt:lpstr>OS Overview</vt:lpstr>
      <vt:lpstr>Previous</vt:lpstr>
      <vt:lpstr>OS Components</vt:lpstr>
      <vt:lpstr>Process</vt:lpstr>
      <vt:lpstr>Memory</vt:lpstr>
      <vt:lpstr>Files and I/O</vt:lpstr>
      <vt:lpstr>OS Structure</vt:lpstr>
      <vt:lpstr>Monolithic</vt:lpstr>
      <vt:lpstr>Microkernel</vt:lpstr>
      <vt:lpstr>OS Structure</vt:lpstr>
      <vt:lpstr>Types of OSes</vt:lpstr>
      <vt:lpstr>Types of OSes</vt:lpstr>
      <vt:lpstr>Types of OSes</vt:lpstr>
      <vt:lpstr>Embedded Operating System (EOS)</vt:lpstr>
      <vt:lpstr>RTOS on Embedded System vs. Super Loop</vt:lpstr>
      <vt:lpstr>RTOS for this Course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Khaled Benkrid</cp:lastModifiedBy>
  <cp:revision>85</cp:revision>
  <dcterms:created xsi:type="dcterms:W3CDTF">2014-05-28T16:14:06Z</dcterms:created>
  <dcterms:modified xsi:type="dcterms:W3CDTF">2014-09-18T11:04:55Z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